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2" r:id="rId2"/>
    <p:sldId id="328" r:id="rId3"/>
    <p:sldId id="291" r:id="rId4"/>
    <p:sldId id="336" r:id="rId5"/>
    <p:sldId id="337" r:id="rId6"/>
    <p:sldId id="330" r:id="rId7"/>
    <p:sldId id="259" r:id="rId8"/>
    <p:sldId id="338" r:id="rId9"/>
    <p:sldId id="261" r:id="rId10"/>
    <p:sldId id="345" r:id="rId11"/>
    <p:sldId id="277" r:id="rId12"/>
    <p:sldId id="341" r:id="rId13"/>
    <p:sldId id="266" r:id="rId14"/>
    <p:sldId id="280" r:id="rId15"/>
    <p:sldId id="315" r:id="rId16"/>
    <p:sldId id="340" r:id="rId17"/>
    <p:sldId id="339" r:id="rId18"/>
    <p:sldId id="257" r:id="rId19"/>
    <p:sldId id="347" r:id="rId20"/>
    <p:sldId id="260" r:id="rId21"/>
    <p:sldId id="348" r:id="rId22"/>
    <p:sldId id="262" r:id="rId23"/>
    <p:sldId id="346" r:id="rId24"/>
    <p:sldId id="318" r:id="rId25"/>
    <p:sldId id="333" r:id="rId26"/>
    <p:sldId id="316" r:id="rId27"/>
    <p:sldId id="317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42153-32FE-4940-9F69-4D250E851A5E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8CA6A-8BFE-440F-B0DA-6F09B07733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72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F8A9EF5-D201-4790-AC55-9487CA4F1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10D91FE4-C117-4175-8445-9692B09C0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981F2C2-373D-4DDE-8435-24C1FF2D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622D6B8-90A9-47B5-A490-DE75802B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819D2E5-5437-4262-BDE6-B2250F2B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55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D69FED-4BFC-42FE-9B3A-5DF8A849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8C18D68D-03A4-44D0-B867-E770AD21B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2119D1A-A660-47B8-8F3B-BCB7DA1C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1D674CA6-5BB0-4566-97DE-FAE76467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1EB3937-32BA-46BB-B036-76641DFA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42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FDFD976D-7750-446C-99AE-599A7237C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30CAF887-4E6E-4566-95DC-50CEB22D4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164820E-2F88-4EF4-BF1F-3DBFBEEB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DC1A8A7-945D-4833-905C-8BAB410A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3502393-864C-48FF-9ED6-BCC33B1C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48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BBD4B9C-D5D5-4AD0-A8B6-E121866F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47CEF52-A77A-4F82-B18F-8275C965E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D0F29D85-FA62-443C-B9C8-5EB8C756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00939F3-7824-462D-87EF-5C301868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40E0E6B-3F0B-4E04-93BA-299FD59D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85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423A81C-9E76-4AD8-A42C-08BE3846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62C2E04-4F27-4377-A24D-A697316B8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983AC9B-BABA-4BE4-89B7-4B4B68CB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DF4B8DA-2FAB-490C-A241-A5ABEB9C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B34860B3-CEFA-42DA-BBF0-E683FEC9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62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1E9CB89-6523-421F-AA04-BB7D385D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00D38D5-72BA-4150-94C0-71B41289D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2628835-8592-4F83-B134-55BD6015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CD702225-A9DE-4E0B-BA8E-EBCBCE35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BA80CF76-810A-449B-8B4B-89F1EEED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7638D937-1FFD-4483-B946-6190F3C5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93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195A4EF-EB38-4436-9A63-F2C59C56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3545460-56DE-40F9-A2A6-54CDFBD0A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21D0A3D-1218-4382-A149-FF08EFA63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DDED8840-6569-4BDB-B1C3-283FD6D44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EDAC26A7-FA2F-4E31-B165-671FCAD7D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AB0CF0C2-D7B3-4A09-9245-60EAC9FC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30109A62-5CD9-4534-ADCB-D0998E71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BBFC0864-20EE-46AE-8F43-C7476129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9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1D7DB42-7B74-444A-9FB6-C675FFB6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DA84A366-FB49-4CF7-99A4-9F77264B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B50B90BB-765C-4F56-9208-1C9DB649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079DE0D-6A3D-437F-A26A-4A6D4363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77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75DAB372-1E47-4CB4-A4AA-BE58DC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82E464D-BCC2-4B6E-811E-B80ED057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7DF45D3F-285E-45D4-90CB-BC31DEEA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1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C25667-36F7-4336-937B-D8B7E6CB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899451F-774D-4924-BE30-1207E091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417F378-B229-49FC-AB43-6C87BB6FD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310F8140-C8C0-4E34-9D62-AF936FFA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DD75FA9-B7B8-428B-9F84-F9D1DD4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9958279A-8473-4EA3-845D-05D5BA9F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5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547F17-463A-4D86-8FAE-07A6DCA7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D63CBAD3-6847-4B71-8F48-D617C1221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84039FC-8F76-4829-A2D0-86EB4CEE1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F9ACE697-7218-44E8-8897-10C61DF5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267E115D-18E5-4D3D-9C96-13416069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EA09A6A-1FBE-4C01-87A7-0F8D905E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51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B547A674-6FB2-40E7-BBB8-9CE840ED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74A4393-AF2E-41AC-8EF6-0557B6C58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74A8152-A0A1-4DDB-AC75-8C12A9D9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CD6C5-DBD0-41BD-8922-DA19A9AD1E6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A7C36A4-A5C6-421B-AF4F-0F4BE44A0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35BC33F-7CEF-4BC3-B717-06D47CB00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1AAC-7B19-47E5-95EB-45E598FCB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13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www.google.de/url?sa=i&amp;rct=j&amp;q=&amp;esrc=s&amp;source=images&amp;cd=&amp;ved=2ahUKEwiv__v43NPlAhVCzhoKHVXlDIsQjRx6BAgBEAQ&amp;url=https://www.ravensburger.de/entdecken/ravensburger-marken/leserabe/index.html&amp;psig=AOvVaw2TwUrXjR1ZY69FmmTEpz7v&amp;ust=1573065762694136" TargetMode="External"/><Relationship Id="rId7" Type="http://schemas.openxmlformats.org/officeDocument/2006/relationships/hyperlink" Target="https://www.google.de/imgres?imgurl=https://images-na.ssl-images-amazon.com/images/I/513jDVx3eAL._SX363_BO1,204,203,200_.jpg&amp;imgrefurl=https://www.amazon.de/Schulgeschichten-lernen-Leserabe-Mildenberger-Silbenmethode/dp/3473363049&amp;docid=yMAAq-aQs3acjM&amp;tbnid=fbxglJNufrXx8M:&amp;vet=10ahUKEwiD5f7g3NPlAhWN2aQKHS8eA0cQMwjRASgfMB8..i&amp;w=365&amp;h=499&amp;bih=641&amp;biw=1366&amp;q=leserabe&amp;ved=0ahUKEwiD5f7g3NPlAhWN2aQKHS8eA0cQMwjRASgfMB8&amp;iact=mrc&amp;uact=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www.google.de/imgres?imgurl=https://cdn.tausendkind.com/v04q1/a8/ravensburger-leserabe-silbenmethode-1-lesestufe-baumhausgeschichten-klein-28892016000-1@1x.jpg&amp;imgrefurl=https://www.tausendkind.de/ravensburger-leserabe-silbenmethode-1-lesestufe-baumhausgeschichten-klein-28892016000&amp;docid=3XlCrnqU_kUaBM&amp;tbnid=dFq0_5mLk9_L8M:&amp;vet=10ahUKEwiD5f7g3NPlAhWN2aQKHS8eA0cQMwjIASgaMBo..i&amp;w=479&amp;h=603&amp;bih=641&amp;biw=1366&amp;q=leserabe&amp;ved=0ahUKEwiD5f7g3NPlAhWN2aQKHS8eA0cQMwjIASgaMBo&amp;iact=mrc&amp;uact=8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png"/><Relationship Id="rId9" Type="http://schemas.openxmlformats.org/officeDocument/2006/relationships/hyperlink" Target="https://www.google.de/imgres?imgurl=https://images-na.ssl-images-amazon.com/images/I/51PUE12kftL._SX258_BO1,204,203,200_.jpg&amp;imgrefurl=https://www.amazon.de/Tierfreundegeschichten-Leserabe-mit-Mildenberger-Silbenmethode/dp/3473385417&amp;docid=GS1pSY0jpsRagM&amp;tbnid=PvnsyqlmP1JFBM:&amp;vet=10ahUKEwiD5f7g3NPlAhWN2aQKHS8eA0cQMwjYASgjMCM..i&amp;w=260&amp;h=345&amp;bih=641&amp;biw=1366&amp;q=leserabe&amp;ved=0ahUKEwiD5f7g3NPlAhWN2aQKHS8eA0cQMwjYASgjMCM&amp;iact=mrc&amp;uact=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na-verlag.de/rubrik/kinderbuch/erstles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ysandbooks.d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twal.de/" TargetMode="External"/><Relationship Id="rId3" Type="http://schemas.openxmlformats.org/officeDocument/2006/relationships/hyperlink" Target="http://www.boysandbooks.de/" TargetMode="External"/><Relationship Id="rId7" Type="http://schemas.openxmlformats.org/officeDocument/2006/relationships/hyperlink" Target="http://www.les-o-mat.d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ubberfisch.de/" TargetMode="External"/><Relationship Id="rId5" Type="http://schemas.openxmlformats.org/officeDocument/2006/relationships/hyperlink" Target="http://www.leipziger-buchmesse.de/lesekompass/" TargetMode="External"/><Relationship Id="rId4" Type="http://schemas.openxmlformats.org/officeDocument/2006/relationships/hyperlink" Target="http://www.jugendliteratur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les-koepfchen.d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inde-kuh.d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1AFBC49-6F87-4F0F-B401-A1954A780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802" y="418010"/>
            <a:ext cx="11050396" cy="1434965"/>
          </a:xfrm>
        </p:spPr>
        <p:txBody>
          <a:bodyPr>
            <a:noAutofit/>
          </a:bodyPr>
          <a:lstStyle/>
          <a:p>
            <a:r>
              <a:rPr lang="de-DE" b="1" dirty="0">
                <a:latin typeface="Comic Sans MS" panose="030F0702030302020204" pitchFamily="66" charset="0"/>
              </a:rPr>
              <a:t>Herzlich willkommen </a:t>
            </a:r>
            <a:br>
              <a:rPr lang="de-DE" b="1" dirty="0">
                <a:latin typeface="Comic Sans MS" panose="030F0702030302020204" pitchFamily="66" charset="0"/>
              </a:rPr>
            </a:br>
            <a:r>
              <a:rPr lang="de-DE" b="1" dirty="0">
                <a:latin typeface="Comic Sans MS" panose="030F0702030302020204" pitchFamily="66" charset="0"/>
              </a:rPr>
              <a:t>zum Elternabend!</a:t>
            </a:r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71AFBC49-6F87-4F0F-B401-A1954A780E33}"/>
              </a:ext>
            </a:extLst>
          </p:cNvPr>
          <p:cNvSpPr txBox="1">
            <a:spLocks/>
          </p:cNvSpPr>
          <p:nvPr/>
        </p:nvSpPr>
        <p:spPr>
          <a:xfrm>
            <a:off x="2021152" y="5456630"/>
            <a:ext cx="7410156" cy="796534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latin typeface="Comic Sans MS" panose="030F0702030302020204" pitchFamily="66" charset="0"/>
              </a:rPr>
              <a:t>Lesen: Schlüssel zur Welt</a:t>
            </a:r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71AFBC49-6F87-4F0F-B401-A1954A780E33}"/>
              </a:ext>
            </a:extLst>
          </p:cNvPr>
          <p:cNvSpPr txBox="1">
            <a:spLocks/>
          </p:cNvSpPr>
          <p:nvPr/>
        </p:nvSpPr>
        <p:spPr>
          <a:xfrm>
            <a:off x="986590" y="4367464"/>
            <a:ext cx="9144000" cy="1885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7894">
            <a:off x="4759389" y="2855396"/>
            <a:ext cx="2745710" cy="13728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7" y="2392698"/>
            <a:ext cx="3636315" cy="2524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774F3A71-6FA8-487C-867F-F9E2CF2B2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664" y="1921273"/>
            <a:ext cx="3007851" cy="29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AEAFB975-E579-4DF0-970E-D065AA1402A9}"/>
              </a:ext>
            </a:extLst>
          </p:cNvPr>
          <p:cNvSpPr/>
          <p:nvPr/>
        </p:nvSpPr>
        <p:spPr>
          <a:xfrm>
            <a:off x="1" y="6162261"/>
            <a:ext cx="12192000" cy="477076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Lesefähigkeit - Lesestrategien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A43ECC89-DA42-45AD-9DD8-ADA9E924F943}"/>
              </a:ext>
            </a:extLst>
          </p:cNvPr>
          <p:cNvSpPr txBox="1"/>
          <p:nvPr/>
        </p:nvSpPr>
        <p:spPr>
          <a:xfrm>
            <a:off x="283463" y="2550716"/>
            <a:ext cx="114101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Es kann nicht davon ausgegangen werden, dass ein Kind einen Text automatisch auch inhaltlich erfasst, wenn es ihn entsprechend flüssig lesen kann.</a:t>
            </a:r>
          </a:p>
          <a:p>
            <a:endParaRPr lang="de-DE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2F16C82-8D69-47F7-B970-625F08014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80" y="311385"/>
            <a:ext cx="180457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60752BD-11F4-4D84-8370-20532E8BA10C}"/>
              </a:ext>
            </a:extLst>
          </p:cNvPr>
          <p:cNvSpPr txBox="1"/>
          <p:nvPr/>
        </p:nvSpPr>
        <p:spPr>
          <a:xfrm>
            <a:off x="2080590" y="208093"/>
            <a:ext cx="7752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srgbClr val="0070C0"/>
                </a:solidFill>
              </a:rPr>
              <a:t>Lesestrategien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="" xmlns:a16="http://schemas.microsoft.com/office/drawing/2014/main" id="{FE09ABBF-B470-48F2-B847-B301B09244C2}"/>
              </a:ext>
            </a:extLst>
          </p:cNvPr>
          <p:cNvCxnSpPr>
            <a:cxnSpLocks/>
          </p:cNvCxnSpPr>
          <p:nvPr/>
        </p:nvCxnSpPr>
        <p:spPr>
          <a:xfrm flipH="1">
            <a:off x="3803370" y="1077288"/>
            <a:ext cx="496743" cy="8249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="" xmlns:a16="http://schemas.microsoft.com/office/drawing/2014/main" id="{AB45E153-F1CE-47AA-9F02-D80207CB506D}"/>
              </a:ext>
            </a:extLst>
          </p:cNvPr>
          <p:cNvCxnSpPr>
            <a:cxnSpLocks/>
          </p:cNvCxnSpPr>
          <p:nvPr/>
        </p:nvCxnSpPr>
        <p:spPr>
          <a:xfrm>
            <a:off x="5923721" y="1051517"/>
            <a:ext cx="0" cy="9442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="" xmlns:a16="http://schemas.microsoft.com/office/drawing/2014/main" id="{85DFFA87-CF95-4DBA-AF56-8107F35C6FB6}"/>
              </a:ext>
            </a:extLst>
          </p:cNvPr>
          <p:cNvCxnSpPr>
            <a:cxnSpLocks/>
          </p:cNvCxnSpPr>
          <p:nvPr/>
        </p:nvCxnSpPr>
        <p:spPr>
          <a:xfrm>
            <a:off x="7875212" y="1040767"/>
            <a:ext cx="549749" cy="8500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BF9F886F-F859-4E60-962A-72C8E810D265}"/>
              </a:ext>
            </a:extLst>
          </p:cNvPr>
          <p:cNvSpPr txBox="1"/>
          <p:nvPr/>
        </p:nvSpPr>
        <p:spPr>
          <a:xfrm>
            <a:off x="2829138" y="1995733"/>
            <a:ext cx="1510735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vor dem Lesen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14F5A5D8-1ED1-4600-8FF4-A0FC77327823}"/>
              </a:ext>
            </a:extLst>
          </p:cNvPr>
          <p:cNvSpPr txBox="1"/>
          <p:nvPr/>
        </p:nvSpPr>
        <p:spPr>
          <a:xfrm>
            <a:off x="5168354" y="2087529"/>
            <a:ext cx="1510735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während des Lesens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A01BD307-9D4C-4BEC-BE2C-367E1599E9F3}"/>
              </a:ext>
            </a:extLst>
          </p:cNvPr>
          <p:cNvSpPr txBox="1"/>
          <p:nvPr/>
        </p:nvSpPr>
        <p:spPr>
          <a:xfrm>
            <a:off x="7608673" y="1964097"/>
            <a:ext cx="178903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nach dem Lesen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4AD8E644-7522-4EB3-922F-359771D2CFC3}"/>
              </a:ext>
            </a:extLst>
          </p:cNvPr>
          <p:cNvSpPr txBox="1"/>
          <p:nvPr/>
        </p:nvSpPr>
        <p:spPr>
          <a:xfrm>
            <a:off x="887475" y="3502788"/>
            <a:ext cx="2226679" cy="5232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Vermutungen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8FBFA391-4816-4DCB-A2C0-6EE278968DF3}"/>
              </a:ext>
            </a:extLst>
          </p:cNvPr>
          <p:cNvSpPr txBox="1"/>
          <p:nvPr/>
        </p:nvSpPr>
        <p:spPr>
          <a:xfrm>
            <a:off x="387477" y="4242169"/>
            <a:ext cx="2073963" cy="5232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Vorwissen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B1CEA0EF-75EC-45C0-874E-90278CD77B9B}"/>
              </a:ext>
            </a:extLst>
          </p:cNvPr>
          <p:cNvSpPr txBox="1"/>
          <p:nvPr/>
        </p:nvSpPr>
        <p:spPr>
          <a:xfrm>
            <a:off x="4141098" y="3614532"/>
            <a:ext cx="2339216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Unterstreichen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="" xmlns:a16="http://schemas.microsoft.com/office/drawing/2014/main" id="{9EB8411D-0F44-4898-AC71-4252D2DCA68B}"/>
              </a:ext>
            </a:extLst>
          </p:cNvPr>
          <p:cNvSpPr txBox="1"/>
          <p:nvPr/>
        </p:nvSpPr>
        <p:spPr>
          <a:xfrm>
            <a:off x="3723868" y="4371516"/>
            <a:ext cx="1789044" cy="95410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Sinn-abschnitte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="" xmlns:a16="http://schemas.microsoft.com/office/drawing/2014/main" id="{6D434A2C-7BEA-4C29-AAB3-362709AF7B83}"/>
              </a:ext>
            </a:extLst>
          </p:cNvPr>
          <p:cNvSpPr txBox="1"/>
          <p:nvPr/>
        </p:nvSpPr>
        <p:spPr>
          <a:xfrm>
            <a:off x="6824869" y="3219282"/>
            <a:ext cx="1325218" cy="95410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Rand-notizen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="" xmlns:a16="http://schemas.microsoft.com/office/drawing/2014/main" id="{9030E478-6611-402A-A918-0BE00CA730F9}"/>
              </a:ext>
            </a:extLst>
          </p:cNvPr>
          <p:cNvSpPr txBox="1"/>
          <p:nvPr/>
        </p:nvSpPr>
        <p:spPr>
          <a:xfrm>
            <a:off x="5810871" y="4317529"/>
            <a:ext cx="2064341" cy="138499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Unbekannte Wörter klären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="" xmlns:a16="http://schemas.microsoft.com/office/drawing/2014/main" id="{983E3B2C-EEC8-4678-BB10-FEB01ABE46D9}"/>
              </a:ext>
            </a:extLst>
          </p:cNvPr>
          <p:cNvSpPr txBox="1"/>
          <p:nvPr/>
        </p:nvSpPr>
        <p:spPr>
          <a:xfrm>
            <a:off x="8732977" y="3001826"/>
            <a:ext cx="2742991" cy="181588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Text in eine grafische Darstellungsform übertragen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="" xmlns:a16="http://schemas.microsoft.com/office/drawing/2014/main" id="{C98D8A9F-6A84-4701-AE8F-F83E4065076E}"/>
              </a:ext>
            </a:extLst>
          </p:cNvPr>
          <p:cNvSpPr txBox="1"/>
          <p:nvPr/>
        </p:nvSpPr>
        <p:spPr>
          <a:xfrm>
            <a:off x="8365540" y="4994753"/>
            <a:ext cx="2064341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Zusammen-</a:t>
            </a:r>
          </a:p>
          <a:p>
            <a:pPr algn="ctr"/>
            <a:r>
              <a:rPr lang="de-DE" sz="2800" dirty="0"/>
              <a:t>fassen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="" xmlns:a16="http://schemas.microsoft.com/office/drawing/2014/main" id="{B8404A8E-EE38-4C5F-8373-2A7F31753ABC}"/>
              </a:ext>
            </a:extLst>
          </p:cNvPr>
          <p:cNvSpPr txBox="1"/>
          <p:nvPr/>
        </p:nvSpPr>
        <p:spPr>
          <a:xfrm>
            <a:off x="456678" y="2401106"/>
            <a:ext cx="2073963" cy="9541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Überschrift</a:t>
            </a:r>
          </a:p>
          <a:p>
            <a:pPr algn="ctr"/>
            <a:r>
              <a:rPr lang="de-DE" sz="2800" dirty="0"/>
              <a:t>Bilder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="" xmlns:a16="http://schemas.microsoft.com/office/drawing/2014/main" id="{481E4BB3-6EBF-4AA6-83CF-6493341DC8CF}"/>
              </a:ext>
            </a:extLst>
          </p:cNvPr>
          <p:cNvSpPr txBox="1"/>
          <p:nvPr/>
        </p:nvSpPr>
        <p:spPr>
          <a:xfrm>
            <a:off x="9495499" y="1835952"/>
            <a:ext cx="2239823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Fragen</a:t>
            </a:r>
          </a:p>
          <a:p>
            <a:pPr algn="ctr"/>
            <a:r>
              <a:rPr lang="de-DE" sz="2800" dirty="0"/>
              <a:t>beantworten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07CAED9-47DD-4CE0-82D9-B08553546D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0295"/>
            <a:ext cx="12192000" cy="6400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78" y="121796"/>
            <a:ext cx="180457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815BECA1-22FD-4F8B-AB0B-470E59C7B1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1F298BF-67FE-4FD6-9091-1816E2F9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8" y="1238449"/>
            <a:ext cx="5990942" cy="48447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DE1D3A8D-EC85-47A5-A685-07A175B12B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937" y="1139488"/>
            <a:ext cx="5541744" cy="501107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A31AA7BF-4DCE-4ECB-9FE3-208096867F4A}"/>
              </a:ext>
            </a:extLst>
          </p:cNvPr>
          <p:cNvSpPr txBox="1"/>
          <p:nvPr/>
        </p:nvSpPr>
        <p:spPr>
          <a:xfrm>
            <a:off x="481785" y="109278"/>
            <a:ext cx="1093304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3. und 4. Klasse: Anwendung der Lesestrategien </a:t>
            </a:r>
          </a:p>
          <a:p>
            <a:pPr algn="ctr"/>
            <a:r>
              <a:rPr lang="de-DE" sz="2800" i="1" dirty="0"/>
              <a:t>bei einem Sachtext und Erzähltext</a:t>
            </a:r>
          </a:p>
        </p:txBody>
      </p:sp>
    </p:spTree>
    <p:extLst>
      <p:ext uri="{BB962C8B-B14F-4D97-AF65-F5344CB8AC3E}">
        <p14:creationId xmlns:p14="http://schemas.microsoft.com/office/powerpoint/2010/main" val="4901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9AADC3B-B918-41AB-B707-EE0D3CB1CE60}"/>
              </a:ext>
            </a:extLst>
          </p:cNvPr>
          <p:cNvSpPr txBox="1"/>
          <p:nvPr/>
        </p:nvSpPr>
        <p:spPr>
          <a:xfrm>
            <a:off x="530087" y="198787"/>
            <a:ext cx="109330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4. Klasse: Anwendung der Lesestrategien in HSU bei einem Sachtext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4E27756D-DC97-4635-ACB4-BC0EB220A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920" y="1748131"/>
            <a:ext cx="3432314" cy="34078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311BCCE8-B5DD-4BC6-ACB7-6A6A21958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403" y="824827"/>
            <a:ext cx="5248689" cy="37238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97A5D563-1EC3-46CB-B355-3ED9A4DAF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035" y="2600860"/>
            <a:ext cx="4744278" cy="343231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79709D0-8B37-4A49-9ADB-99EC4318EC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2136"/>
            <a:ext cx="12192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93AC6A0-FF1C-4D8C-B8CE-92AD61B73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" t="9963" r="78607" b="56440"/>
          <a:stretch/>
        </p:blipFill>
        <p:spPr>
          <a:xfrm>
            <a:off x="164911" y="89507"/>
            <a:ext cx="1987827" cy="198782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E43A1BDC-E078-4E7E-913B-331A92ACA665}"/>
              </a:ext>
            </a:extLst>
          </p:cNvPr>
          <p:cNvSpPr/>
          <p:nvPr/>
        </p:nvSpPr>
        <p:spPr>
          <a:xfrm>
            <a:off x="672190" y="5101657"/>
            <a:ext cx="2518117" cy="7574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Alltagssprache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D45E900E-FBD9-40F1-8976-A9F8757D31DE}"/>
              </a:ext>
            </a:extLst>
          </p:cNvPr>
          <p:cNvSpPr/>
          <p:nvPr/>
        </p:nvSpPr>
        <p:spPr>
          <a:xfrm>
            <a:off x="6479039" y="5101656"/>
            <a:ext cx="2518117" cy="7574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Fachsprache</a:t>
            </a:r>
          </a:p>
        </p:txBody>
      </p:sp>
      <p:sp>
        <p:nvSpPr>
          <p:cNvPr id="10" name="Denkblase: wolkenförmig 9">
            <a:extLst>
              <a:ext uri="{FF2B5EF4-FFF2-40B4-BE49-F238E27FC236}">
                <a16:creationId xmlns="" xmlns:a16="http://schemas.microsoft.com/office/drawing/2014/main" id="{79B85552-2B08-4FA3-888C-A0F43B5C6FEB}"/>
              </a:ext>
            </a:extLst>
          </p:cNvPr>
          <p:cNvSpPr/>
          <p:nvPr/>
        </p:nvSpPr>
        <p:spPr>
          <a:xfrm>
            <a:off x="3142753" y="4228910"/>
            <a:ext cx="3133630" cy="1460722"/>
          </a:xfrm>
          <a:prstGeom prst="cloudCallout">
            <a:avLst>
              <a:gd name="adj1" fmla="val -56032"/>
              <a:gd name="adj2" fmla="val 5245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Bulle: </a:t>
            </a:r>
          </a:p>
          <a:p>
            <a:pPr algn="ctr"/>
            <a:r>
              <a:rPr lang="de-DE" sz="2000" dirty="0"/>
              <a:t>Polizist</a:t>
            </a:r>
          </a:p>
        </p:txBody>
      </p:sp>
      <p:sp>
        <p:nvSpPr>
          <p:cNvPr id="11" name="Denkblase: wolkenförmig 10">
            <a:extLst>
              <a:ext uri="{FF2B5EF4-FFF2-40B4-BE49-F238E27FC236}">
                <a16:creationId xmlns="" xmlns:a16="http://schemas.microsoft.com/office/drawing/2014/main" id="{0B340B19-FF4C-4108-B0DB-63929369BDE8}"/>
              </a:ext>
            </a:extLst>
          </p:cNvPr>
          <p:cNvSpPr/>
          <p:nvPr/>
        </p:nvSpPr>
        <p:spPr>
          <a:xfrm>
            <a:off x="8746946" y="4154183"/>
            <a:ext cx="3133630" cy="1557615"/>
          </a:xfrm>
          <a:prstGeom prst="cloudCallout">
            <a:avLst>
              <a:gd name="adj1" fmla="val -52095"/>
              <a:gd name="adj2" fmla="val 4891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Bulle: </a:t>
            </a:r>
          </a:p>
          <a:p>
            <a:pPr algn="ctr"/>
            <a:r>
              <a:rPr lang="de-DE" sz="2800" dirty="0"/>
              <a:t>Stier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15D554BA-A4F0-4F2D-9AAF-AEE422ACA4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6475"/>
            <a:ext cx="12192000" cy="64008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6635DE2C-570E-417A-9B93-FAE00264A189}"/>
              </a:ext>
            </a:extLst>
          </p:cNvPr>
          <p:cNvSpPr/>
          <p:nvPr/>
        </p:nvSpPr>
        <p:spPr>
          <a:xfrm>
            <a:off x="2614602" y="325933"/>
            <a:ext cx="3661781" cy="75748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Unbekannte Wörter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F03AF8E6-184E-4BD3-81E4-5763CCCA9AF3}"/>
              </a:ext>
            </a:extLst>
          </p:cNvPr>
          <p:cNvSpPr/>
          <p:nvPr/>
        </p:nvSpPr>
        <p:spPr>
          <a:xfrm>
            <a:off x="2614602" y="3261204"/>
            <a:ext cx="5348783" cy="75748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Wörter mit verschiedenen Bedeutungen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A688408-6B1C-4590-AD57-C856F13C25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326" y="325933"/>
            <a:ext cx="2518117" cy="2618068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="" xmlns:a16="http://schemas.microsoft.com/office/drawing/2014/main" id="{BFB39290-3F71-4AB0-909F-B6F5574E3E8E}"/>
              </a:ext>
            </a:extLst>
          </p:cNvPr>
          <p:cNvSpPr/>
          <p:nvPr/>
        </p:nvSpPr>
        <p:spPr>
          <a:xfrm>
            <a:off x="2786881" y="1731798"/>
            <a:ext cx="923728" cy="2981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70141F64-1DCE-47B0-A1CD-DBBEA26A2A1E}"/>
              </a:ext>
            </a:extLst>
          </p:cNvPr>
          <p:cNvSpPr txBox="1"/>
          <p:nvPr/>
        </p:nvSpPr>
        <p:spPr>
          <a:xfrm>
            <a:off x="3710609" y="1292086"/>
            <a:ext cx="2565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dauerhafte Sicherung</a:t>
            </a:r>
          </a:p>
        </p:txBody>
      </p:sp>
    </p:spTree>
    <p:extLst>
      <p:ext uri="{BB962C8B-B14F-4D97-AF65-F5344CB8AC3E}">
        <p14:creationId xmlns:p14="http://schemas.microsoft.com/office/powerpoint/2010/main" val="31781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158736"/>
            <a:ext cx="10515600" cy="1052858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latin typeface="Comic Sans MS" panose="030F0702030302020204" pitchFamily="66" charset="0"/>
              </a:rPr>
              <a:t>Tipps zur Leseförderung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533948B-615C-4F16-BB07-2A7891C10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835"/>
            <a:ext cx="12192000" cy="640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386016F-AB25-4C04-900E-8F3CBDA10A0B}"/>
              </a:ext>
            </a:extLst>
          </p:cNvPr>
          <p:cNvSpPr/>
          <p:nvPr/>
        </p:nvSpPr>
        <p:spPr>
          <a:xfrm>
            <a:off x="96906" y="1211594"/>
            <a:ext cx="11998187" cy="5138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</a:rPr>
              <a:t>Ritualisiertes Vorlesen und Gespräche über das Gelesene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</a:rPr>
              <a:t>Wortschatzkiste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</a:rPr>
              <a:t>Besuch von Buchhandlungen, Bibliotheken,…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</a:rPr>
              <a:t>Gemeinsam Rezepte/Bastelanleitungen/Spielanleitungen… lesen und durchführen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F2B2B62C-4A2C-4745-B749-DF02CB3830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668" y="1774121"/>
            <a:ext cx="2535141" cy="20753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14983921-FE07-4F2E-AF42-63891FD20B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5" r="3889" b="10547"/>
          <a:stretch/>
        </p:blipFill>
        <p:spPr>
          <a:xfrm>
            <a:off x="6848062" y="1706190"/>
            <a:ext cx="3011555" cy="22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51475"/>
            <a:ext cx="10515600" cy="1052858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latin typeface="Comic Sans MS" panose="030F0702030302020204" pitchFamily="66" charset="0"/>
              </a:rPr>
              <a:t>Tipps zur Leseförderung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533948B-615C-4F16-BB07-2A7891C10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386016F-AB25-4C04-900E-8F3CBDA10A0B}"/>
              </a:ext>
            </a:extLst>
          </p:cNvPr>
          <p:cNvSpPr/>
          <p:nvPr/>
        </p:nvSpPr>
        <p:spPr>
          <a:xfrm>
            <a:off x="193813" y="1304333"/>
            <a:ext cx="11998187" cy="473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Bücherregal auf Augenhöhe des Kindes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Gemütliche Leseecke/Leseplatz für das Kind einrichten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EA66EF8-0B9F-47F7-8288-D6F19EF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64" y="2887524"/>
            <a:ext cx="2541104" cy="25411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BB77D46A-AEAD-490E-B9B9-38B6A73095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281" y="2887524"/>
            <a:ext cx="4682987" cy="2512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EB40F62-A306-4EEE-A694-929CF14D74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081" y="2950088"/>
            <a:ext cx="3816626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158710"/>
            <a:ext cx="10515600" cy="1052858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latin typeface="Comic Sans MS" panose="030F0702030302020204" pitchFamily="66" charset="0"/>
              </a:rPr>
              <a:t>Tipps zur Leseförderung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533948B-615C-4F16-BB07-2A7891C10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386016F-AB25-4C04-900E-8F3CBDA10A0B}"/>
              </a:ext>
            </a:extLst>
          </p:cNvPr>
          <p:cNvSpPr/>
          <p:nvPr/>
        </p:nvSpPr>
        <p:spPr>
          <a:xfrm>
            <a:off x="193813" y="1317599"/>
            <a:ext cx="11998187" cy="6859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Ich-du-wir-Würfel</a:t>
            </a:r>
          </a:p>
          <a:p>
            <a:pPr>
              <a:lnSpc>
                <a:spcPct val="107000"/>
              </a:lnSpc>
            </a:pPr>
            <a:endParaRPr lang="de-DE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Kinderzeitschrift abonnieren und zusammen lesen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Bücher schenken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6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Familienlesestunde mit Tee, Kerzen, im Freien, an besonderen Orten,…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11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C1C58CE4-A17E-44CC-B6AE-5943BFE24B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218" y="1026037"/>
            <a:ext cx="1689688" cy="15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51475"/>
            <a:ext cx="10515600" cy="1052858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latin typeface="Comic Sans MS" panose="030F0702030302020204" pitchFamily="66" charset="0"/>
              </a:rPr>
              <a:t>Büchertipps – Erstleser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533948B-615C-4F16-BB07-2A7891C10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386016F-AB25-4C04-900E-8F3CBDA10A0B}"/>
              </a:ext>
            </a:extLst>
          </p:cNvPr>
          <p:cNvSpPr/>
          <p:nvPr/>
        </p:nvSpPr>
        <p:spPr>
          <a:xfrm>
            <a:off x="193813" y="1317599"/>
            <a:ext cx="11998187" cy="6843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Reihe: Lesehasen-Bücherei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 Verlag: Hase und Igel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+ farblich unterschiedene Silben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Grafik 6" descr="C:\Users\Media Markt\AppData\Local\Microsoft\Windows\INetCache\Content.Word\WP_20181205_17_06_36_Pr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t="12949" r="9206" b="4055"/>
          <a:stretch/>
        </p:blipFill>
        <p:spPr bwMode="auto">
          <a:xfrm rot="5400000">
            <a:off x="7481458" y="2196825"/>
            <a:ext cx="3754755" cy="2685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73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51475"/>
            <a:ext cx="10679992" cy="1052858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latin typeface="Comic Sans MS" panose="030F0702030302020204" pitchFamily="66" charset="0"/>
              </a:rPr>
              <a:t>Büchertipps – Grundschule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533948B-615C-4F16-BB07-2A7891C10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386016F-AB25-4C04-900E-8F3CBDA10A0B}"/>
              </a:ext>
            </a:extLst>
          </p:cNvPr>
          <p:cNvSpPr/>
          <p:nvPr/>
        </p:nvSpPr>
        <p:spPr>
          <a:xfrm>
            <a:off x="193813" y="1317599"/>
            <a:ext cx="11998187" cy="578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Reihe: </a:t>
            </a:r>
            <a:r>
              <a:rPr lang="de-DE" sz="3200" dirty="0" err="1">
                <a:latin typeface="Comic Sans MS" panose="030F0702030302020204" pitchFamily="66" charset="0"/>
                <a:ea typeface="Calibri" panose="020F0502020204030204" pitchFamily="34" charset="0"/>
              </a:rPr>
              <a:t>Leserabe</a:t>
            </a: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  Verlag: Ravensburger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  </a:t>
            </a:r>
            <a:r>
              <a:rPr lang="de-DE" sz="1600" dirty="0">
                <a:latin typeface="Comic Sans MS" panose="030F0702030302020204" pitchFamily="66" charset="0"/>
                <a:ea typeface="Calibri" panose="020F0502020204030204" pitchFamily="34" charset="0"/>
              </a:rPr>
              <a:t>+ Silbenmethode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1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dirty="0">
                <a:latin typeface="Comic Sans MS" panose="030F0702030302020204" pitchFamily="66" charset="0"/>
                <a:ea typeface="Calibri" panose="020F0502020204030204" pitchFamily="34" charset="0"/>
              </a:rPr>
              <a:t>        + Kennzeichnung der Lesestufe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16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dirty="0">
                <a:latin typeface="Comic Sans MS" panose="030F0702030302020204" pitchFamily="66" charset="0"/>
                <a:ea typeface="Calibri" panose="020F0502020204030204" pitchFamily="34" charset="0"/>
              </a:rPr>
              <a:t>        + Rätsel am Schluss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rc_mi" descr="Bildergebnis für leserabe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51" y="1286603"/>
            <a:ext cx="490537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2" descr="Bildergebnis für leserab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31" y="3531171"/>
            <a:ext cx="1950720" cy="253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3" descr="Bildergebnis für leserabe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51" y="3563358"/>
            <a:ext cx="18288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4" descr="Bildergebnis für leserabe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252" y="3563358"/>
            <a:ext cx="1950720" cy="2591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3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CE775FFB-ADB0-48F0-A6DF-C8DADB5826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1896"/>
            <a:ext cx="12192000" cy="639440"/>
          </a:xfrm>
          <a:prstGeom prst="rect">
            <a:avLst/>
          </a:prstGeom>
        </p:spPr>
      </p:pic>
      <p:pic>
        <p:nvPicPr>
          <p:cNvPr id="5" name="Textfeld 3">
            <a:extLst>
              <a:ext uri="{FF2B5EF4-FFF2-40B4-BE49-F238E27FC236}">
                <a16:creationId xmlns="" xmlns:a16="http://schemas.microsoft.com/office/drawing/2014/main" id="{AF61A884-9A93-4FE4-9960-7C92FDF4E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3461" y="961178"/>
            <a:ext cx="11145077" cy="5152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068D559C-E70D-4415-873F-853A0CDF947B}"/>
              </a:ext>
            </a:extLst>
          </p:cNvPr>
          <p:cNvSpPr txBox="1"/>
          <p:nvPr/>
        </p:nvSpPr>
        <p:spPr>
          <a:xfrm>
            <a:off x="523461" y="268045"/>
            <a:ext cx="1075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Zur Ausgangslage: Ein Selbstversuch</a:t>
            </a:r>
          </a:p>
        </p:txBody>
      </p:sp>
    </p:spTree>
    <p:extLst>
      <p:ext uri="{BB962C8B-B14F-4D97-AF65-F5344CB8AC3E}">
        <p14:creationId xmlns:p14="http://schemas.microsoft.com/office/powerpoint/2010/main" val="6758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51475"/>
            <a:ext cx="10679992" cy="1052858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latin typeface="Comic Sans MS" panose="030F0702030302020204" pitchFamily="66" charset="0"/>
              </a:rPr>
              <a:t>Büchertipps – Grundschule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533948B-615C-4F16-BB07-2A7891C10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386016F-AB25-4C04-900E-8F3CBDA10A0B}"/>
              </a:ext>
            </a:extLst>
          </p:cNvPr>
          <p:cNvSpPr/>
          <p:nvPr/>
        </p:nvSpPr>
        <p:spPr>
          <a:xfrm>
            <a:off x="193813" y="1317599"/>
            <a:ext cx="11998187" cy="677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Reihe: Bücherbär (Klasse 1-4)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  Verlag: Arena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  </a:t>
            </a:r>
            <a:r>
              <a:rPr lang="de-DE" sz="1600" dirty="0">
                <a:latin typeface="Comic Sans MS" panose="030F0702030302020204" pitchFamily="66" charset="0"/>
                <a:ea typeface="Calibri" panose="020F0502020204030204" pitchFamily="34" charset="0"/>
              </a:rPr>
              <a:t>+ Silbenmethode für die erste Leselernstufe </a:t>
            </a:r>
            <a:endParaRPr lang="de-DE" sz="14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dirty="0">
                <a:latin typeface="Comic Sans MS" panose="030F0702030302020204" pitchFamily="66" charset="0"/>
                <a:ea typeface="Calibri" panose="020F0502020204030204" pitchFamily="34" charset="0"/>
              </a:rPr>
              <a:t>        + Kennzeichnung der Lesestufe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dirty="0">
                <a:latin typeface="Comic Sans MS" panose="030F0702030302020204" pitchFamily="66" charset="0"/>
                <a:ea typeface="Calibri" panose="020F0502020204030204" pitchFamily="34" charset="0"/>
              </a:rPr>
              <a:t>        + Rätsel am Schluss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Duden-Leseprofi (Klasse 1-2)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</a:rPr>
              <a:t>   FISCHER Kinder- und Jugendbuch Verlag</a:t>
            </a: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  </a:t>
            </a:r>
            <a:r>
              <a:rPr lang="de-DE" sz="1600" dirty="0">
                <a:latin typeface="Comic Sans MS" panose="030F0702030302020204" pitchFamily="66" charset="0"/>
                <a:ea typeface="Calibri" panose="020F0502020204030204" pitchFamily="34" charset="0"/>
              </a:rPr>
              <a:t>+ Fragen zum Text </a:t>
            </a:r>
          </a:p>
          <a:p>
            <a:pPr lvl="0">
              <a:spcAft>
                <a:spcPts val="0"/>
              </a:spcAft>
            </a:pPr>
            <a:r>
              <a:rPr lang="de-DE" sz="1600" dirty="0">
                <a:latin typeface="Comic Sans MS" panose="030F0702030302020204" pitchFamily="66" charset="0"/>
                <a:ea typeface="Calibri" panose="020F0502020204030204" pitchFamily="34" charset="0"/>
              </a:rPr>
              <a:t>        + Lesezeichen mit Leseschlüssel</a:t>
            </a:r>
          </a:p>
          <a:p>
            <a:pPr lvl="0">
              <a:spcAft>
                <a:spcPts val="0"/>
              </a:spcAft>
            </a:pPr>
            <a:r>
              <a:rPr lang="de-DE" sz="1600" dirty="0">
                <a:latin typeface="Comic Sans MS" panose="030F0702030302020204" pitchFamily="66" charset="0"/>
                <a:ea typeface="Calibri" panose="020F0502020204030204" pitchFamily="34" charset="0"/>
              </a:rPr>
              <a:t>        + Download-Möglichkeit am Ende der Lektüre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Bild 1" descr="https://www.arena-verlag.de/sites/arena-verlag/files/pics/buecherbaer.jp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92" y="1073007"/>
            <a:ext cx="142875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4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51475"/>
            <a:ext cx="10679992" cy="1052858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latin typeface="Comic Sans MS" panose="030F0702030302020204" pitchFamily="66" charset="0"/>
              </a:rPr>
              <a:t>Büchertipps – auch für Jungs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533948B-615C-4F16-BB07-2A7891C10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386016F-AB25-4C04-900E-8F3CBDA10A0B}"/>
              </a:ext>
            </a:extLst>
          </p:cNvPr>
          <p:cNvSpPr/>
          <p:nvPr/>
        </p:nvSpPr>
        <p:spPr>
          <a:xfrm>
            <a:off x="193813" y="1317599"/>
            <a:ext cx="11998187" cy="555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Sachbücher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Geschichten/Bücher mit Sachinformationen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   Beispiel: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</a:rPr>
              <a:t>    </a:t>
            </a:r>
            <a:r>
              <a:rPr lang="de-DE" sz="3200" dirty="0" err="1"/>
              <a:t>Poßberg</a:t>
            </a:r>
            <a:r>
              <a:rPr lang="de-DE" sz="3200" dirty="0"/>
              <a:t>, Andrea/Böckmann, Corinna: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/>
              <a:t>     Die grünen Piraten. Grevenbroich 2018. </a:t>
            </a: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de-DE" sz="1600" dirty="0"/>
              <a:t>           Ein Umweltkrimi für Kinder. </a:t>
            </a:r>
          </a:p>
          <a:p>
            <a:r>
              <a:rPr lang="de-DE" sz="1600" dirty="0"/>
              <a:t>           Die grünen Piraten wollen etwas gegen die beengte Tierhaltung im Geflügelhof unternehmen. </a:t>
            </a:r>
            <a:endParaRPr lang="de-DE" sz="16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hlinkClick r:id="rId3"/>
              </a:rPr>
              <a:t>www.boysandbooks.de</a:t>
            </a: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Grafik 5" descr="C:\Users\Media Markt\AppData\Local\Microsoft\Windows\INetCache\Content.Word\WP_20181205_17_06_49_P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12071" r="6726" b="6709"/>
          <a:stretch/>
        </p:blipFill>
        <p:spPr bwMode="auto">
          <a:xfrm rot="5400000">
            <a:off x="8873977" y="2978735"/>
            <a:ext cx="2789555" cy="1853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18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498187"/>
            <a:ext cx="10679992" cy="1052858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Comic Sans MS" panose="030F0702030302020204" pitchFamily="66" charset="0"/>
              </a:rPr>
              <a:t>Büchertipps – im Netz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533948B-615C-4F16-BB07-2A7891C10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386016F-AB25-4C04-900E-8F3CBDA10A0B}"/>
              </a:ext>
            </a:extLst>
          </p:cNvPr>
          <p:cNvSpPr/>
          <p:nvPr/>
        </p:nvSpPr>
        <p:spPr>
          <a:xfrm>
            <a:off x="193813" y="1317599"/>
            <a:ext cx="11998187" cy="467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hlinkClick r:id="rId3"/>
              </a:rPr>
              <a:t>www.boysandbooks.de</a:t>
            </a: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hlinkClick r:id="rId4"/>
              </a:rPr>
              <a:t>www.jugendliteratur.org</a:t>
            </a: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hlinkClick r:id="rId5"/>
              </a:rPr>
              <a:t>www.leipziger-buchmesse.de/lesekompass/</a:t>
            </a: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hlinkClick r:id="rId6"/>
              </a:rPr>
              <a:t>www.blubberfisch.de</a:t>
            </a: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hlinkClick r:id="rId7"/>
              </a:rPr>
              <a:t>www.les-o-mat.de</a:t>
            </a: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hlinkClick r:id="rId8"/>
              </a:rPr>
              <a:t>www.rotwal.de</a:t>
            </a:r>
            <a:endParaRPr lang="de-DE" sz="28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 txBox="1">
            <a:spLocks/>
          </p:cNvSpPr>
          <p:nvPr/>
        </p:nvSpPr>
        <p:spPr>
          <a:xfrm>
            <a:off x="546652" y="4254097"/>
            <a:ext cx="10679992" cy="105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>
                <a:latin typeface="Comic Sans MS" panose="030F0702030302020204" pitchFamily="66" charset="0"/>
              </a:rPr>
              <a:t>Lesen – Online-Plattform </a:t>
            </a:r>
          </a:p>
        </p:txBody>
      </p:sp>
    </p:spTree>
    <p:extLst>
      <p:ext uri="{BB962C8B-B14F-4D97-AF65-F5344CB8AC3E}">
        <p14:creationId xmlns:p14="http://schemas.microsoft.com/office/powerpoint/2010/main" val="28490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B28456-D926-4D57-9C04-AD35C06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14" y="463510"/>
            <a:ext cx="11798894" cy="1052858"/>
          </a:xfrm>
        </p:spPr>
        <p:txBody>
          <a:bodyPr>
            <a:normAutofit fontScale="90000"/>
          </a:bodyPr>
          <a:lstStyle/>
          <a:p>
            <a:r>
              <a:rPr lang="de-DE" sz="5400" dirty="0">
                <a:latin typeface="Comic Sans MS" panose="030F0702030302020204" pitchFamily="66" charset="0"/>
              </a:rPr>
              <a:t>Tipps zur Leseförderung - Mittelschule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533948B-615C-4F16-BB07-2A7891C10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386016F-AB25-4C04-900E-8F3CBDA10A0B}"/>
              </a:ext>
            </a:extLst>
          </p:cNvPr>
          <p:cNvSpPr/>
          <p:nvPr/>
        </p:nvSpPr>
        <p:spPr>
          <a:xfrm>
            <a:off x="193813" y="1789043"/>
            <a:ext cx="11574117" cy="544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Einbeziehung digitaler Medien (Internet, iPad,…)</a:t>
            </a:r>
          </a:p>
          <a:p>
            <a:pPr>
              <a:lnSpc>
                <a:spcPct val="107000"/>
              </a:lnSpc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Bei Hausaufgaben Internetrecherche über Kindersuchmaschinen nutzen </a:t>
            </a:r>
          </a:p>
          <a:p>
            <a:pPr>
              <a:lnSpc>
                <a:spcPct val="107000"/>
              </a:lnSpc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sym typeface="Wingdings" panose="05000000000000000000" pitchFamily="2" charset="2"/>
                <a:hlinkClick r:id="rId3"/>
              </a:rPr>
              <a:t>www.helles-koepfchen.de</a:t>
            </a: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à"/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sym typeface="Wingdings" panose="05000000000000000000" pitchFamily="2" charset="2"/>
                <a:hlinkClick r:id="rId4"/>
              </a:rPr>
              <a:t>www.blinde-kuh.de</a:t>
            </a: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à"/>
            </a:pPr>
            <a:endParaRPr lang="de-DE" sz="11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F5BE4D0-4092-4CF7-B69C-79C62596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4" y="245074"/>
            <a:ext cx="12104076" cy="1020344"/>
          </a:xfrm>
        </p:spPr>
        <p:txBody>
          <a:bodyPr>
            <a:noAutofit/>
          </a:bodyPr>
          <a:lstStyle/>
          <a:p>
            <a:r>
              <a:rPr lang="de-DE" sz="4500" dirty="0">
                <a:latin typeface="Comic Sans MS" panose="030F0702030302020204" pitchFamily="66" charset="0"/>
              </a:rPr>
              <a:t>Beispiel: Lesen üben zuhause – ein Vorschlag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8101ED0-1659-4B93-AD96-B9062477BE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graphicFrame>
        <p:nvGraphicFramePr>
          <p:cNvPr id="6" name="Tabelle 6">
            <a:extLst>
              <a:ext uri="{FF2B5EF4-FFF2-40B4-BE49-F238E27FC236}">
                <a16:creationId xmlns="" xmlns:a16="http://schemas.microsoft.com/office/drawing/2014/main" id="{0CA08711-C38F-43AF-9F13-E21A13F50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75875"/>
              </p:ext>
            </p:extLst>
          </p:nvPr>
        </p:nvGraphicFramePr>
        <p:xfrm>
          <a:off x="424068" y="1265418"/>
          <a:ext cx="11343864" cy="445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644">
                  <a:extLst>
                    <a:ext uri="{9D8B030D-6E8A-4147-A177-3AD203B41FA5}">
                      <a16:colId xmlns="" xmlns:a16="http://schemas.microsoft.com/office/drawing/2014/main" val="3953693881"/>
                    </a:ext>
                  </a:extLst>
                </a:gridCol>
                <a:gridCol w="1965740">
                  <a:extLst>
                    <a:ext uri="{9D8B030D-6E8A-4147-A177-3AD203B41FA5}">
                      <a16:colId xmlns="" xmlns:a16="http://schemas.microsoft.com/office/drawing/2014/main" val="2554886600"/>
                    </a:ext>
                  </a:extLst>
                </a:gridCol>
                <a:gridCol w="1815548">
                  <a:extLst>
                    <a:ext uri="{9D8B030D-6E8A-4147-A177-3AD203B41FA5}">
                      <a16:colId xmlns="" xmlns:a16="http://schemas.microsoft.com/office/drawing/2014/main" val="3520146336"/>
                    </a:ext>
                  </a:extLst>
                </a:gridCol>
                <a:gridCol w="1890644">
                  <a:extLst>
                    <a:ext uri="{9D8B030D-6E8A-4147-A177-3AD203B41FA5}">
                      <a16:colId xmlns="" xmlns:a16="http://schemas.microsoft.com/office/drawing/2014/main" val="3381209707"/>
                    </a:ext>
                  </a:extLst>
                </a:gridCol>
                <a:gridCol w="1890644">
                  <a:extLst>
                    <a:ext uri="{9D8B030D-6E8A-4147-A177-3AD203B41FA5}">
                      <a16:colId xmlns="" xmlns:a16="http://schemas.microsoft.com/office/drawing/2014/main" val="3594141700"/>
                    </a:ext>
                  </a:extLst>
                </a:gridCol>
                <a:gridCol w="1890644">
                  <a:extLst>
                    <a:ext uri="{9D8B030D-6E8A-4147-A177-3AD203B41FA5}">
                      <a16:colId xmlns="" xmlns:a16="http://schemas.microsoft.com/office/drawing/2014/main" val="2486608095"/>
                    </a:ext>
                  </a:extLst>
                </a:gridCol>
              </a:tblGrid>
              <a:tr h="950109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Donnerstag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Freitag</a:t>
                      </a:r>
                    </a:p>
                    <a:p>
                      <a:pPr algn="ctr"/>
                      <a:r>
                        <a:rPr lang="de-DE" sz="2800" dirty="0"/>
                        <a:t>Wochenende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2700961"/>
                  </a:ext>
                </a:extLst>
              </a:tr>
              <a:tr h="95010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B0F0"/>
                          </a:solidFill>
                        </a:rPr>
                        <a:t>Lautlese-training</a:t>
                      </a:r>
                    </a:p>
                    <a:p>
                      <a:pPr algn="ctr"/>
                      <a:endParaRPr lang="de-DE" sz="2800" dirty="0"/>
                    </a:p>
                    <a:p>
                      <a:pPr algn="ctr"/>
                      <a:r>
                        <a:rPr lang="de-DE" sz="2400" dirty="0"/>
                        <a:t>Kurzen Text 3x gemeinsam lesen </a:t>
                      </a:r>
                    </a:p>
                    <a:p>
                      <a:pPr algn="ctr"/>
                      <a:r>
                        <a:rPr lang="de-DE" sz="2400" dirty="0"/>
                        <a:t>(15 Minuten)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B0F0"/>
                          </a:solidFill>
                        </a:rPr>
                        <a:t>Wortschatz-training</a:t>
                      </a:r>
                    </a:p>
                    <a:p>
                      <a:pPr algn="ctr"/>
                      <a:endParaRPr lang="de-DE" sz="2800" dirty="0"/>
                    </a:p>
                    <a:p>
                      <a:pPr algn="ctr"/>
                      <a:r>
                        <a:rPr lang="de-DE" sz="2400" dirty="0"/>
                        <a:t>5 (+/-) </a:t>
                      </a:r>
                    </a:p>
                    <a:p>
                      <a:pPr algn="ctr"/>
                      <a:r>
                        <a:rPr lang="de-DE" sz="2400" dirty="0"/>
                        <a:t>Wörter erklären</a:t>
                      </a:r>
                    </a:p>
                    <a:p>
                      <a:pPr algn="ctr"/>
                      <a:r>
                        <a:rPr lang="de-DE" sz="2400" dirty="0"/>
                        <a:t>(5 Minuten)</a:t>
                      </a:r>
                      <a:endParaRPr lang="de-DE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Lautlese-training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Kurzen Text 3x gemeinsam lesen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(15 Minuten</a:t>
                      </a:r>
                      <a:endParaRPr lang="de-DE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Wortschatz-training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(+/-) Wörter erklären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(5 </a:t>
                      </a: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Minuten)</a:t>
                      </a:r>
                      <a:endParaRPr lang="de-DE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Lautlese-training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Kurzen Text 3x gemeinsam lesen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(15 Minuten)</a:t>
                      </a:r>
                    </a:p>
                    <a:p>
                      <a:pPr algn="ctr"/>
                      <a:endParaRPr lang="de-DE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776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1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F5BE4D0-4092-4CF7-B69C-79C62596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" y="245074"/>
            <a:ext cx="12130454" cy="1020344"/>
          </a:xfrm>
        </p:spPr>
        <p:txBody>
          <a:bodyPr>
            <a:noAutofit/>
          </a:bodyPr>
          <a:lstStyle/>
          <a:p>
            <a:r>
              <a:rPr lang="de-DE" sz="4500" dirty="0">
                <a:latin typeface="Comic Sans MS" panose="030F0702030302020204" pitchFamily="66" charset="0"/>
              </a:rPr>
              <a:t>Beispiel: Lesen üben zuhause – ein Vorschlag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8101ED0-1659-4B93-AD96-B9062477BE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graphicFrame>
        <p:nvGraphicFramePr>
          <p:cNvPr id="6" name="Tabelle 6">
            <a:extLst>
              <a:ext uri="{FF2B5EF4-FFF2-40B4-BE49-F238E27FC236}">
                <a16:creationId xmlns="" xmlns:a16="http://schemas.microsoft.com/office/drawing/2014/main" id="{0CA08711-C38F-43AF-9F13-E21A13F50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34918"/>
              </p:ext>
            </p:extLst>
          </p:nvPr>
        </p:nvGraphicFramePr>
        <p:xfrm>
          <a:off x="424068" y="1265418"/>
          <a:ext cx="11343864" cy="4829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644">
                  <a:extLst>
                    <a:ext uri="{9D8B030D-6E8A-4147-A177-3AD203B41FA5}">
                      <a16:colId xmlns="" xmlns:a16="http://schemas.microsoft.com/office/drawing/2014/main" val="3953693881"/>
                    </a:ext>
                  </a:extLst>
                </a:gridCol>
                <a:gridCol w="1965740">
                  <a:extLst>
                    <a:ext uri="{9D8B030D-6E8A-4147-A177-3AD203B41FA5}">
                      <a16:colId xmlns="" xmlns:a16="http://schemas.microsoft.com/office/drawing/2014/main" val="2554886600"/>
                    </a:ext>
                  </a:extLst>
                </a:gridCol>
                <a:gridCol w="1815548">
                  <a:extLst>
                    <a:ext uri="{9D8B030D-6E8A-4147-A177-3AD203B41FA5}">
                      <a16:colId xmlns="" xmlns:a16="http://schemas.microsoft.com/office/drawing/2014/main" val="3520146336"/>
                    </a:ext>
                  </a:extLst>
                </a:gridCol>
                <a:gridCol w="1890644">
                  <a:extLst>
                    <a:ext uri="{9D8B030D-6E8A-4147-A177-3AD203B41FA5}">
                      <a16:colId xmlns="" xmlns:a16="http://schemas.microsoft.com/office/drawing/2014/main" val="3381209707"/>
                    </a:ext>
                  </a:extLst>
                </a:gridCol>
                <a:gridCol w="1890644">
                  <a:extLst>
                    <a:ext uri="{9D8B030D-6E8A-4147-A177-3AD203B41FA5}">
                      <a16:colId xmlns="" xmlns:a16="http://schemas.microsoft.com/office/drawing/2014/main" val="3594141700"/>
                    </a:ext>
                  </a:extLst>
                </a:gridCol>
                <a:gridCol w="1890644">
                  <a:extLst>
                    <a:ext uri="{9D8B030D-6E8A-4147-A177-3AD203B41FA5}">
                      <a16:colId xmlns="" xmlns:a16="http://schemas.microsoft.com/office/drawing/2014/main" val="2486608095"/>
                    </a:ext>
                  </a:extLst>
                </a:gridCol>
              </a:tblGrid>
              <a:tr h="919903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Donnerstag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Freitag</a:t>
                      </a:r>
                    </a:p>
                    <a:p>
                      <a:pPr algn="ctr"/>
                      <a:r>
                        <a:rPr lang="de-DE" sz="2800" dirty="0"/>
                        <a:t>Wochenende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2700961"/>
                  </a:ext>
                </a:extLst>
              </a:tr>
              <a:tr h="2970169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00B0F0"/>
                          </a:solidFill>
                        </a:rPr>
                        <a:t>Lautlese-training</a:t>
                      </a:r>
                    </a:p>
                    <a:p>
                      <a:pPr algn="ctr"/>
                      <a:endParaRPr lang="de-DE" sz="2400" dirty="0"/>
                    </a:p>
                    <a:p>
                      <a:pPr algn="ctr"/>
                      <a:r>
                        <a:rPr lang="de-DE" sz="2000" dirty="0"/>
                        <a:t>Kurzen Text 3x gemeinsam lesen </a:t>
                      </a:r>
                    </a:p>
                    <a:p>
                      <a:pPr algn="ctr"/>
                      <a:r>
                        <a:rPr lang="de-DE" sz="2000" dirty="0"/>
                        <a:t>(15 Minuten)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00B0F0"/>
                          </a:solidFill>
                        </a:rPr>
                        <a:t>Wortschatz-training</a:t>
                      </a:r>
                    </a:p>
                    <a:p>
                      <a:pPr algn="ctr"/>
                      <a:endParaRPr lang="de-DE" sz="2400" dirty="0"/>
                    </a:p>
                    <a:p>
                      <a:pPr algn="ctr"/>
                      <a:r>
                        <a:rPr lang="de-DE" sz="2000" dirty="0"/>
                        <a:t>5 (+/-) </a:t>
                      </a:r>
                    </a:p>
                    <a:p>
                      <a:pPr algn="ctr"/>
                      <a:r>
                        <a:rPr lang="de-DE" sz="2000" dirty="0"/>
                        <a:t>Wörter erklären</a:t>
                      </a:r>
                    </a:p>
                    <a:p>
                      <a:pPr algn="ctr"/>
                      <a:r>
                        <a:rPr lang="de-DE" sz="2000" dirty="0"/>
                        <a:t>(10 Minuten)</a:t>
                      </a:r>
                      <a:endParaRPr lang="de-DE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00B0F0"/>
                          </a:solidFill>
                        </a:rPr>
                        <a:t>Lesestrategie- </a:t>
                      </a:r>
                      <a:r>
                        <a:rPr lang="de-DE" sz="2000" b="1" dirty="0" err="1">
                          <a:solidFill>
                            <a:srgbClr val="00B0F0"/>
                          </a:solidFill>
                        </a:rPr>
                        <a:t>training</a:t>
                      </a:r>
                      <a:endParaRPr lang="de-DE" sz="2000" b="1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de-DE" sz="2000" b="1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Übungsheft mit Lösung zur Anwendung von Lese-strategien</a:t>
                      </a:r>
                    </a:p>
                    <a:p>
                      <a:pPr algn="ctr"/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(20 Minuten)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Lautlese-training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Kurzen Text 3x gemeinsam lesen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(15 Minuten)</a:t>
                      </a:r>
                      <a:endParaRPr lang="de-DE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Wortschatz-training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(+/-) Wörter erklären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 Minuten)</a:t>
                      </a:r>
                      <a:endParaRPr lang="de-DE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Ich-du-wir-Würfel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Buch gemeinsam lesen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7765232"/>
                  </a:ext>
                </a:extLst>
              </a:tr>
              <a:tr h="874249"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Vorlesen vor dem Schlafen</a:t>
                      </a:r>
                    </a:p>
                    <a:p>
                      <a:pPr algn="ctr"/>
                      <a:endParaRPr lang="de-DE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Vorlesen vor dem Schlafen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7288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8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6C49D92-C48A-433D-890D-A6974DFC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49" y="2450559"/>
            <a:ext cx="10515600" cy="1325563"/>
          </a:xfrm>
        </p:spPr>
        <p:txBody>
          <a:bodyPr>
            <a:normAutofit/>
          </a:bodyPr>
          <a:lstStyle/>
          <a:p>
            <a:r>
              <a:rPr lang="de-DE" sz="8800" dirty="0">
                <a:latin typeface="Comic Sans MS" panose="030F0702030302020204" pitchFamily="66" charset="0"/>
              </a:rPr>
              <a:t>Schulbücherei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54BB2B0-9BAE-40D0-A8C4-E0AB5A3B8F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0C92373-AA3D-417F-BFBF-591904F6A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12192001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5B44BC6-600F-455B-ADFF-E9928440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0"/>
            <a:ext cx="4545496" cy="19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078" y="198000"/>
            <a:ext cx="10036604" cy="1143000"/>
          </a:xfrm>
        </p:spPr>
        <p:txBody>
          <a:bodyPr>
            <a:normAutofit fontScale="90000"/>
          </a:bodyPr>
          <a:lstStyle/>
          <a:p>
            <a:r>
              <a:rPr lang="de-DE" b="1" u="sng" dirty="0">
                <a:latin typeface="Comic Sans MS" panose="030F0702030302020204" pitchFamily="66" charset="0"/>
              </a:rPr>
              <a:t>Leseförderungsinitiative #</a:t>
            </a:r>
            <a:r>
              <a:rPr lang="de-DE" b="1" u="sng" dirty="0" err="1">
                <a:latin typeface="Comic Sans MS" panose="030F0702030302020204" pitchFamily="66" charset="0"/>
              </a:rPr>
              <a:t>lesen.bayern</a:t>
            </a:r>
            <a:endParaRPr lang="de-DE" b="1" u="sng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078" y="1341000"/>
            <a:ext cx="11237843" cy="4251418"/>
          </a:xfrm>
        </p:spPr>
        <p:txBody>
          <a:bodyPr>
            <a:noAutofit/>
          </a:bodyPr>
          <a:lstStyle/>
          <a:p>
            <a:r>
              <a:rPr lang="de-DE" dirty="0">
                <a:latin typeface="Comic Sans MS" panose="030F0702030302020204" pitchFamily="66" charset="0"/>
              </a:rPr>
              <a:t>noch in der 4. Jahrgangsstufe gibt es einen erheblichen Anteil von Kindern, die noch nicht flüssig lesen können </a:t>
            </a:r>
          </a:p>
          <a:p>
            <a:pPr marL="0" indent="0">
              <a:buNone/>
            </a:pPr>
            <a:endParaRPr lang="de-DE" sz="1050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auch im digitalen Zeitalter:  Lesekompetenz ist der Schlüssel für schulischen und beruflichen Erfolg</a:t>
            </a:r>
          </a:p>
          <a:p>
            <a:pPr marL="0" indent="0">
              <a:buNone/>
            </a:pPr>
            <a:endParaRPr lang="de-DE" sz="1200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Leseförderung ist verbindlicher Auftrag für Lehrkräfte aller Schularten, aller Jahrgangsstufen und aller Fächer </a:t>
            </a:r>
          </a:p>
          <a:p>
            <a:pPr marL="0" indent="0">
              <a:buNone/>
            </a:pPr>
            <a:endParaRPr lang="de-DE" sz="1600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Optimale Förderung durch Schule und Eltern: Hand in Hand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1F1ED29-2F58-4A74-83DB-26665DDF86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556" y="390716"/>
            <a:ext cx="11661914" cy="1325563"/>
          </a:xfrm>
        </p:spPr>
        <p:txBody>
          <a:bodyPr>
            <a:normAutofit fontScale="90000"/>
          </a:bodyPr>
          <a:lstStyle/>
          <a:p>
            <a:r>
              <a:rPr lang="de-DE" sz="4800" b="1" u="sng" dirty="0">
                <a:latin typeface="Comic Sans MS" panose="030F0702030302020204" pitchFamily="66" charset="0"/>
              </a:rPr>
              <a:t>Stolpersteine auf dem Weg </a:t>
            </a:r>
            <a:br>
              <a:rPr lang="de-DE" sz="4800" b="1" u="sng" dirty="0">
                <a:latin typeface="Comic Sans MS" panose="030F0702030302020204" pitchFamily="66" charset="0"/>
              </a:rPr>
            </a:br>
            <a:r>
              <a:rPr lang="de-DE" sz="4800" b="1" u="sng" dirty="0">
                <a:latin typeface="Comic Sans MS" panose="030F0702030302020204" pitchFamily="66" charset="0"/>
              </a:rPr>
              <a:t>zum kompetenten Leser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89" t="7679" r="5762" b="54490"/>
          <a:stretch/>
        </p:blipFill>
        <p:spPr>
          <a:xfrm>
            <a:off x="9063921" y="2164341"/>
            <a:ext cx="1987163" cy="2050385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16200000">
            <a:off x="7104817" y="4497732"/>
            <a:ext cx="1588901" cy="1022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 rot="16200000">
            <a:off x="9117892" y="4498607"/>
            <a:ext cx="1588901" cy="1022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9" t="8085" r="78061" b="55888"/>
          <a:stretch/>
        </p:blipFill>
        <p:spPr>
          <a:xfrm>
            <a:off x="799949" y="2233280"/>
            <a:ext cx="1987163" cy="1952649"/>
          </a:xfrm>
          <a:prstGeom prst="rect">
            <a:avLst/>
          </a:prstGeom>
        </p:spPr>
      </p:pic>
      <p:pic>
        <p:nvPicPr>
          <p:cNvPr id="7" name="Inhaltsplatzhalt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40" t="8171" r="60073" b="55800"/>
          <a:stretch/>
        </p:blipFill>
        <p:spPr>
          <a:xfrm>
            <a:off x="2926596" y="2194912"/>
            <a:ext cx="1844299" cy="1952650"/>
          </a:xfrm>
          <a:prstGeom prst="rect">
            <a:avLst/>
          </a:prstGeom>
        </p:spPr>
      </p:pic>
      <p:pic>
        <p:nvPicPr>
          <p:cNvPr id="8" name="Inhaltsplatzhalt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89" t="7553" r="42123" b="55344"/>
          <a:stretch/>
        </p:blipFill>
        <p:spPr>
          <a:xfrm>
            <a:off x="4956873" y="2144326"/>
            <a:ext cx="1844298" cy="2010926"/>
          </a:xfrm>
          <a:prstGeom prst="rect">
            <a:avLst/>
          </a:prstGeom>
        </p:spPr>
      </p:pic>
      <p:pic>
        <p:nvPicPr>
          <p:cNvPr id="9" name="Inhaltsplatzhalt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21" t="7726" r="23388" b="54442"/>
          <a:stretch/>
        </p:blipFill>
        <p:spPr>
          <a:xfrm>
            <a:off x="6938964" y="2135544"/>
            <a:ext cx="1987163" cy="20503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ACE28FE-DFB7-411C-BDD7-1D8A03136D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>
            <a:extLst>
              <a:ext uri="{FF2B5EF4-FFF2-40B4-BE49-F238E27FC236}">
                <a16:creationId xmlns="" xmlns:a16="http://schemas.microsoft.com/office/drawing/2014/main" id="{248F22B0-2F04-4AE0-AFC2-E9D0D1CB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0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Arial" pitchFamily="34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0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Arial" pitchFamily="34"/>
              <a:cs typeface="Arial" pitchFamily="34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98399" y="404256"/>
            <a:ext cx="46914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Wirksame Methoden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63053" y="2073393"/>
            <a:ext cx="269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Lautlesetrainings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676149" y="2048548"/>
            <a:ext cx="352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Lesestrategietrainings</a:t>
            </a:r>
          </a:p>
        </p:txBody>
      </p:sp>
      <p:sp>
        <p:nvSpPr>
          <p:cNvPr id="10" name="Nach rechts gekrümmter Pfeil 9"/>
          <p:cNvSpPr/>
          <p:nvPr/>
        </p:nvSpPr>
        <p:spPr>
          <a:xfrm>
            <a:off x="6870031" y="1048269"/>
            <a:ext cx="633663" cy="14437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E182FFDF-2E9C-4EDD-B8A2-11309F4FC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22" y="3720140"/>
            <a:ext cx="10217598" cy="2398645"/>
          </a:xfrm>
          <a:prstGeom prst="rect">
            <a:avLst/>
          </a:prstGeom>
        </p:spPr>
      </p:pic>
      <p:sp>
        <p:nvSpPr>
          <p:cNvPr id="11" name="Nach links gekrümmter Pfeil 10"/>
          <p:cNvSpPr/>
          <p:nvPr/>
        </p:nvSpPr>
        <p:spPr>
          <a:xfrm>
            <a:off x="3966412" y="1048269"/>
            <a:ext cx="553452" cy="13475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474B1B92-F3A4-4325-83EF-8AF89C8A96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379" y="2675350"/>
            <a:ext cx="1568706" cy="14869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D209E9D8-440A-4617-AF40-BA7CEAD6A2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263" y="2578351"/>
            <a:ext cx="1483812" cy="152892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9FE266F6-B49E-4BF3-8531-CCBB3B15B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35841FE-0F1B-44A2-95C8-CAFB5BCA59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835"/>
            <a:ext cx="12192000" cy="64008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="" xmlns:a16="http://schemas.microsoft.com/office/drawing/2014/main" id="{894FAA24-2D93-4B21-9DA8-4A71FED5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97229"/>
            <a:ext cx="10515600" cy="986598"/>
          </a:xfrm>
        </p:spPr>
        <p:txBody>
          <a:bodyPr>
            <a:normAutofit fontScale="90000"/>
          </a:bodyPr>
          <a:lstStyle/>
          <a:p>
            <a:r>
              <a:rPr lang="de-DE" sz="6600" dirty="0">
                <a:latin typeface="Comic Sans MS" panose="030F0702030302020204" pitchFamily="66" charset="0"/>
              </a:rPr>
              <a:t>Wörter pro Minute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70AE0CFA-A005-4B0C-A035-658A25AD6F1B}"/>
              </a:ext>
            </a:extLst>
          </p:cNvPr>
          <p:cNvSpPr txBox="1"/>
          <p:nvPr/>
        </p:nvSpPr>
        <p:spPr>
          <a:xfrm>
            <a:off x="679174" y="1550504"/>
            <a:ext cx="1004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Lesegeschwindigkeit</a:t>
            </a:r>
            <a:r>
              <a:rPr lang="de-DE" sz="3200" dirty="0">
                <a:latin typeface="Comic Sans MS" panose="030F0702030302020204" pitchFamily="66" charset="0"/>
              </a:rPr>
              <a:t>: circa 56 Wörter pro Minute</a:t>
            </a:r>
          </a:p>
        </p:txBody>
      </p:sp>
      <p:sp>
        <p:nvSpPr>
          <p:cNvPr id="7" name="Pfeil: gestreift nach rechts 6">
            <a:extLst>
              <a:ext uri="{FF2B5EF4-FFF2-40B4-BE49-F238E27FC236}">
                <a16:creationId xmlns="" xmlns:a16="http://schemas.microsoft.com/office/drawing/2014/main" id="{1AC578C0-18D4-47FF-BD0C-376E85574D23}"/>
              </a:ext>
            </a:extLst>
          </p:cNvPr>
          <p:cNvSpPr/>
          <p:nvPr/>
        </p:nvSpPr>
        <p:spPr>
          <a:xfrm>
            <a:off x="834887" y="2332384"/>
            <a:ext cx="2173356" cy="107721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A65AD958-5475-4CA2-B8EB-CFD9AF0A6400}"/>
              </a:ext>
            </a:extLst>
          </p:cNvPr>
          <p:cNvSpPr txBox="1"/>
          <p:nvPr/>
        </p:nvSpPr>
        <p:spPr>
          <a:xfrm>
            <a:off x="3829878" y="2332384"/>
            <a:ext cx="701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702030302020204" pitchFamily="66" charset="0"/>
              </a:rPr>
              <a:t>Ab </a:t>
            </a:r>
            <a:r>
              <a:rPr lang="de-DE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150 </a:t>
            </a:r>
            <a:r>
              <a:rPr lang="de-DE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WpM</a:t>
            </a:r>
            <a:r>
              <a:rPr lang="de-DE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>
                <a:latin typeface="Comic Sans MS" panose="030F0702030302020204" pitchFamily="66" charset="0"/>
              </a:rPr>
              <a:t>ist </a:t>
            </a:r>
          </a:p>
          <a:p>
            <a:r>
              <a:rPr lang="de-DE" sz="2800" dirty="0">
                <a:latin typeface="Comic Sans MS" panose="030F0702030302020204" pitchFamily="66" charset="0"/>
              </a:rPr>
              <a:t>eine problemlose Sinnentnahme möglich!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16C11B62-8773-4215-B9C8-E425A34B4EF4}"/>
              </a:ext>
            </a:extLst>
          </p:cNvPr>
          <p:cNvSpPr txBox="1"/>
          <p:nvPr/>
        </p:nvSpPr>
        <p:spPr>
          <a:xfrm>
            <a:off x="3829878" y="3830331"/>
            <a:ext cx="8044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702030302020204" pitchFamily="66" charset="0"/>
              </a:rPr>
              <a:t>Ab der 3.Klasse lässt der Lesezuwachs </a:t>
            </a:r>
          </a:p>
          <a:p>
            <a:r>
              <a:rPr lang="de-DE" sz="2400" dirty="0">
                <a:latin typeface="Comic Sans MS" panose="030F0702030302020204" pitchFamily="66" charset="0"/>
              </a:rPr>
              <a:t>(Anzahl </a:t>
            </a:r>
            <a:r>
              <a:rPr lang="de-DE" sz="2400" dirty="0" err="1">
                <a:latin typeface="Comic Sans MS" panose="030F0702030302020204" pitchFamily="66" charset="0"/>
              </a:rPr>
              <a:t>WpM</a:t>
            </a:r>
            <a:r>
              <a:rPr lang="de-DE" sz="2400" dirty="0">
                <a:latin typeface="Comic Sans MS" panose="030F0702030302020204" pitchFamily="66" charset="0"/>
              </a:rPr>
              <a:t>) stark nach, vor allem schwache Leserinnen und Leser machen kaum mehr Fortschritte.</a:t>
            </a:r>
          </a:p>
        </p:txBody>
      </p:sp>
      <p:sp>
        <p:nvSpPr>
          <p:cNvPr id="10" name="Pfeil: gestreift nach rechts 9">
            <a:extLst>
              <a:ext uri="{FF2B5EF4-FFF2-40B4-BE49-F238E27FC236}">
                <a16:creationId xmlns="" xmlns:a16="http://schemas.microsoft.com/office/drawing/2014/main" id="{4FF3EB6E-863C-45E2-A014-6ABFE0725D08}"/>
              </a:ext>
            </a:extLst>
          </p:cNvPr>
          <p:cNvSpPr/>
          <p:nvPr/>
        </p:nvSpPr>
        <p:spPr>
          <a:xfrm>
            <a:off x="834887" y="3821294"/>
            <a:ext cx="2173356" cy="107721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785DD215-8128-44D6-B30E-8798DAEDE2E0}"/>
              </a:ext>
            </a:extLst>
          </p:cNvPr>
          <p:cNvSpPr txBox="1"/>
          <p:nvPr/>
        </p:nvSpPr>
        <p:spPr>
          <a:xfrm>
            <a:off x="1537252" y="5353878"/>
            <a:ext cx="887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Hier besteht Trainingsbedarf!</a:t>
            </a:r>
          </a:p>
        </p:txBody>
      </p:sp>
    </p:spTree>
    <p:extLst>
      <p:ext uri="{BB962C8B-B14F-4D97-AF65-F5344CB8AC3E}">
        <p14:creationId xmlns:p14="http://schemas.microsoft.com/office/powerpoint/2010/main" val="31693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3">
            <a:extLst>
              <a:ext uri="{FF2B5EF4-FFF2-40B4-BE49-F238E27FC236}">
                <a16:creationId xmlns="" xmlns:a16="http://schemas.microsoft.com/office/drawing/2014/main" id="{AC9CAF4C-F06F-42DD-A30E-309329BFD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0" t="11304" r="22617" b="55930"/>
          <a:stretch/>
        </p:blipFill>
        <p:spPr>
          <a:xfrm>
            <a:off x="104481" y="81869"/>
            <a:ext cx="1868557" cy="1775792"/>
          </a:xfrm>
          <a:prstGeom prst="rect">
            <a:avLst/>
          </a:prstGeom>
        </p:spPr>
      </p:pic>
      <p:sp>
        <p:nvSpPr>
          <p:cNvPr id="3" name="Inhaltsplatzhalter 1">
            <a:extLst>
              <a:ext uri="{FF2B5EF4-FFF2-40B4-BE49-F238E27FC236}">
                <a16:creationId xmlns="" xmlns:a16="http://schemas.microsoft.com/office/drawing/2014/main" id="{6DE618D4-B241-4037-B2D4-93E998CB362D}"/>
              </a:ext>
            </a:extLst>
          </p:cNvPr>
          <p:cNvSpPr/>
          <p:nvPr/>
        </p:nvSpPr>
        <p:spPr>
          <a:xfrm>
            <a:off x="925559" y="2530440"/>
            <a:ext cx="7240680" cy="2955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649"/>
              </a:spcBef>
              <a:spcAft>
                <a:spcPts val="0"/>
              </a:spcAft>
              <a:buClr>
                <a:srgbClr val="000000"/>
              </a:buClr>
              <a:buSzPct val="65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26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Arial" pitchFamily="34"/>
              <a:cs typeface="Arial" pitchFamily="34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2211" y="4214527"/>
            <a:ext cx="409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de-DE" sz="3600" b="1" dirty="0">
                <a:latin typeface="Comic Sans MS" panose="030F0702030302020204" pitchFamily="66" charset="0"/>
              </a:rPr>
              <a:t> Tandemlesen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2211" y="5055527"/>
            <a:ext cx="724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de-DE" sz="3600" b="1" dirty="0">
                <a:latin typeface="Comic Sans MS" panose="030F0702030302020204" pitchFamily="66" charset="0"/>
              </a:rPr>
              <a:t> Sportler-Trainer-Methode </a:t>
            </a:r>
          </a:p>
        </p:txBody>
      </p:sp>
      <p:sp>
        <p:nvSpPr>
          <p:cNvPr id="4" name="Rechteck 3"/>
          <p:cNvSpPr/>
          <p:nvPr/>
        </p:nvSpPr>
        <p:spPr>
          <a:xfrm>
            <a:off x="2794116" y="259563"/>
            <a:ext cx="7240679" cy="3196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49"/>
              </a:spcBef>
              <a:buClr>
                <a:srgbClr val="000000"/>
              </a:buClr>
              <a:buSzPct val="65000"/>
              <a:buFont typeface="Wingdings" pitchFamily="2"/>
              <a:buChar char="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dirty="0">
                <a:solidFill>
                  <a:srgbClr val="000000"/>
                </a:solidFill>
                <a:latin typeface="Comic Sans MS" panose="030F0702030302020204" pitchFamily="66" charset="0"/>
                <a:ea typeface="Arial" pitchFamily="34"/>
                <a:cs typeface="Arial" pitchFamily="34"/>
              </a:rPr>
              <a:t>Lesegenauigkeit</a:t>
            </a:r>
          </a:p>
          <a:p>
            <a:pPr lvl="0">
              <a:lnSpc>
                <a:spcPct val="150000"/>
              </a:lnSpc>
              <a:spcBef>
                <a:spcPts val="649"/>
              </a:spcBef>
              <a:buClr>
                <a:srgbClr val="000000"/>
              </a:buClr>
              <a:buSzPct val="65000"/>
              <a:buFont typeface="Wingdings" pitchFamily="2"/>
              <a:buChar char="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dirty="0">
                <a:solidFill>
                  <a:srgbClr val="000000"/>
                </a:solidFill>
                <a:latin typeface="Comic Sans MS" panose="030F0702030302020204" pitchFamily="66" charset="0"/>
                <a:ea typeface="Arial" pitchFamily="34"/>
                <a:cs typeface="Arial" pitchFamily="34"/>
              </a:rPr>
              <a:t>Lesegeschwindigkeit</a:t>
            </a:r>
          </a:p>
          <a:p>
            <a:pPr lvl="0">
              <a:lnSpc>
                <a:spcPct val="150000"/>
              </a:lnSpc>
              <a:spcBef>
                <a:spcPts val="649"/>
              </a:spcBef>
              <a:buClr>
                <a:srgbClr val="000000"/>
              </a:buClr>
              <a:buSzPct val="65000"/>
              <a:buFont typeface="Wingdings" pitchFamily="2"/>
              <a:buChar char="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dirty="0">
                <a:solidFill>
                  <a:srgbClr val="000000"/>
                </a:solidFill>
                <a:latin typeface="Comic Sans MS" panose="030F0702030302020204" pitchFamily="66" charset="0"/>
                <a:ea typeface="Arial" pitchFamily="34"/>
                <a:cs typeface="Arial" pitchFamily="34"/>
              </a:rPr>
              <a:t>Intonation</a:t>
            </a:r>
          </a:p>
          <a:p>
            <a:pPr lvl="0">
              <a:lnSpc>
                <a:spcPct val="150000"/>
              </a:lnSpc>
              <a:spcBef>
                <a:spcPts val="649"/>
              </a:spcBef>
              <a:buClr>
                <a:srgbClr val="000000"/>
              </a:buClr>
              <a:buSzPct val="65000"/>
              <a:buFont typeface="Wingdings" pitchFamily="2"/>
              <a:buChar char="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dirty="0">
                <a:solidFill>
                  <a:srgbClr val="000000"/>
                </a:solidFill>
                <a:latin typeface="Comic Sans MS" panose="030F0702030302020204" pitchFamily="66" charset="0"/>
                <a:ea typeface="Arial" pitchFamily="34"/>
                <a:cs typeface="Arial" pitchFamily="34"/>
              </a:rPr>
              <a:t>Automatisierung des Leseprozesses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47F95562-D002-480D-AAFC-07483867D3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527" y="3613755"/>
            <a:ext cx="2621278" cy="24306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BFCB6D4-BF64-4787-9124-761793B3DD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9089"/>
            <a:ext cx="12192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270" y="106017"/>
            <a:ext cx="5340626" cy="597938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4528005E-9DF2-41DD-BDD1-A6DEDCBAF9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31" y="106017"/>
            <a:ext cx="186553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AEAFB975-E579-4DF0-970E-D065AA1402A9}"/>
              </a:ext>
            </a:extLst>
          </p:cNvPr>
          <p:cNvSpPr/>
          <p:nvPr/>
        </p:nvSpPr>
        <p:spPr>
          <a:xfrm>
            <a:off x="1" y="6162261"/>
            <a:ext cx="12192000" cy="477076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Lesefähigkeit - Lesestrategien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D213261E-694B-4432-8707-4835B8FCA4CA}"/>
              </a:ext>
            </a:extLst>
          </p:cNvPr>
          <p:cNvSpPr txBox="1">
            <a:spLocks/>
          </p:cNvSpPr>
          <p:nvPr/>
        </p:nvSpPr>
        <p:spPr>
          <a:xfrm>
            <a:off x="293204" y="556591"/>
            <a:ext cx="11222935" cy="1696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Comic Sans MS" panose="030F0702030302020204" pitchFamily="66" charset="0"/>
              </a:rPr>
              <a:t>Lautlesetraining </a:t>
            </a:r>
          </a:p>
          <a:p>
            <a:r>
              <a:rPr lang="de-DE" dirty="0">
                <a:latin typeface="Comic Sans MS" panose="030F0702030302020204" pitchFamily="66" charset="0"/>
              </a:rPr>
              <a:t>in der Mittelschule</a:t>
            </a:r>
          </a:p>
        </p:txBody>
      </p:sp>
      <p:sp>
        <p:nvSpPr>
          <p:cNvPr id="2" name="Pfeil: gestreift nach rechts 1">
            <a:extLst>
              <a:ext uri="{FF2B5EF4-FFF2-40B4-BE49-F238E27FC236}">
                <a16:creationId xmlns="" xmlns:a16="http://schemas.microsoft.com/office/drawing/2014/main" id="{9752DF78-872D-4185-A783-3EE1CCBD70F5}"/>
              </a:ext>
            </a:extLst>
          </p:cNvPr>
          <p:cNvSpPr/>
          <p:nvPr/>
        </p:nvSpPr>
        <p:spPr>
          <a:xfrm>
            <a:off x="1113181" y="3148543"/>
            <a:ext cx="2835966" cy="148424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A9D3B132-1174-46DC-AF3D-B4E602EA6A38}"/>
              </a:ext>
            </a:extLst>
          </p:cNvPr>
          <p:cNvSpPr txBox="1"/>
          <p:nvPr/>
        </p:nvSpPr>
        <p:spPr>
          <a:xfrm>
            <a:off x="3949147" y="3429000"/>
            <a:ext cx="7182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702030302020204" pitchFamily="66" charset="0"/>
              </a:rPr>
              <a:t>Lesepatenprojekt (5.Klasse)</a:t>
            </a:r>
          </a:p>
        </p:txBody>
      </p:sp>
    </p:spTree>
    <p:extLst>
      <p:ext uri="{BB962C8B-B14F-4D97-AF65-F5344CB8AC3E}">
        <p14:creationId xmlns:p14="http://schemas.microsoft.com/office/powerpoint/2010/main" val="34691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Benutzerdefiniert</PresentationFormat>
  <Paragraphs>225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</vt:lpstr>
      <vt:lpstr>Herzlich willkommen  zum Elternabend!</vt:lpstr>
      <vt:lpstr>PowerPoint-Präsentation</vt:lpstr>
      <vt:lpstr>Leseförderungsinitiative #lesen.bayern</vt:lpstr>
      <vt:lpstr>Stolpersteine auf dem Weg  zum kompetenten Leser</vt:lpstr>
      <vt:lpstr> </vt:lpstr>
      <vt:lpstr>Wörter pro Minute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Tipps zur Leseförderung </vt:lpstr>
      <vt:lpstr>Tipps zur Leseförderung </vt:lpstr>
      <vt:lpstr>Tipps zur Leseförderung </vt:lpstr>
      <vt:lpstr>Büchertipps – Erstleser </vt:lpstr>
      <vt:lpstr>Büchertipps – Grundschule</vt:lpstr>
      <vt:lpstr>Büchertipps – Grundschule</vt:lpstr>
      <vt:lpstr>Büchertipps – auch für Jungs</vt:lpstr>
      <vt:lpstr>Büchertipps – im Netz </vt:lpstr>
      <vt:lpstr>Tipps zur Leseförderung - Mittelschule </vt:lpstr>
      <vt:lpstr>Beispiel: Lesen üben zuhause – ein Vorschlag</vt:lpstr>
      <vt:lpstr>Beispiel: Lesen üben zuhause – ein Vorschlag</vt:lpstr>
      <vt:lpstr>Schulbücherei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Zitat</dc:title>
  <dc:creator>Juliane Jäger</dc:creator>
  <cp:lastModifiedBy>Alexandra Mayr</cp:lastModifiedBy>
  <cp:revision>65</cp:revision>
  <dcterms:created xsi:type="dcterms:W3CDTF">2019-10-24T15:19:33Z</dcterms:created>
  <dcterms:modified xsi:type="dcterms:W3CDTF">2019-11-08T08:05:52Z</dcterms:modified>
</cp:coreProperties>
</file>